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Ms+iPAwoQXyp8VkH+n9BksN5I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5" name="Shape 75"/>
        <p:cNvGrpSpPr/>
        <p:nvPr/>
      </p:nvGrpSpPr>
      <p:grpSpPr>
        <a:xfrm>
          <a:off x="0" y="0"/>
          <a:ext cx="0" cy="0"/>
          <a:chOff x="0" y="0"/>
          <a:chExt cx="0" cy="0"/>
        </a:xfrm>
      </p:grpSpPr>
      <p:sp>
        <p:nvSpPr>
          <p:cNvPr id="76" name="Google Shape;76;p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7"/>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81" name="Shape 81"/>
        <p:cNvGrpSpPr/>
        <p:nvPr/>
      </p:nvGrpSpPr>
      <p:grpSpPr>
        <a:xfrm>
          <a:off x="0" y="0"/>
          <a:ext cx="0" cy="0"/>
          <a:chOff x="0" y="0"/>
          <a:chExt cx="0" cy="0"/>
        </a:xfrm>
      </p:grpSpPr>
      <p:sp>
        <p:nvSpPr>
          <p:cNvPr id="82" name="Google Shape;82;p38"/>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38"/>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pic>
        <p:nvPicPr>
          <p:cNvPr id="27" name="Google Shape;27;p29"/>
          <p:cNvPicPr preferRelativeResize="0"/>
          <p:nvPr/>
        </p:nvPicPr>
        <p:blipFill rotWithShape="1">
          <a:blip r:embed="rId2">
            <a:alphaModFix/>
          </a:blip>
          <a:srcRect b="0" l="0" r="0" t="0"/>
          <a:stretch/>
        </p:blipFill>
        <p:spPr>
          <a:xfrm>
            <a:off x="177800" y="6152357"/>
            <a:ext cx="1578303" cy="681037"/>
          </a:xfrm>
          <a:prstGeom prst="rect">
            <a:avLst/>
          </a:prstGeom>
          <a:noFill/>
          <a:ln>
            <a:noFill/>
          </a:ln>
        </p:spPr>
      </p:pic>
      <p:cxnSp>
        <p:nvCxnSpPr>
          <p:cNvPr id="28" name="Google Shape;28;p29"/>
          <p:cNvCxnSpPr/>
          <p:nvPr/>
        </p:nvCxnSpPr>
        <p:spPr>
          <a:xfrm>
            <a:off x="1887664" y="6593762"/>
            <a:ext cx="6942011" cy="0"/>
          </a:xfrm>
          <a:prstGeom prst="straightConnector1">
            <a:avLst/>
          </a:prstGeom>
          <a:noFill/>
          <a:ln cap="flat" cmpd="sng" w="12700">
            <a:solidFill>
              <a:srgbClr val="8296B0"/>
            </a:solidFill>
            <a:prstDash val="solid"/>
            <a:miter lim="800000"/>
            <a:headEnd len="sm" w="sm" type="none"/>
            <a:tailEnd len="sm" w="sm" type="none"/>
          </a:ln>
        </p:spPr>
      </p:cxnSp>
      <p:sp>
        <p:nvSpPr>
          <p:cNvPr id="29" name="Google Shape;29;p29"/>
          <p:cNvSpPr txBox="1"/>
          <p:nvPr/>
        </p:nvSpPr>
        <p:spPr>
          <a:xfrm>
            <a:off x="7435042" y="6568512"/>
            <a:ext cx="150714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it-IT" sz="800" u="none" cap="none" strike="noStrike">
                <a:solidFill>
                  <a:srgbClr val="2F5496"/>
                </a:solidFill>
                <a:latin typeface="Avenir"/>
                <a:ea typeface="Avenir"/>
                <a:cs typeface="Avenir"/>
                <a:sym typeface="Avenir"/>
              </a:rPr>
              <a:t>Session: put here cluster title</a:t>
            </a:r>
            <a:endParaRPr b="1" sz="800">
              <a:solidFill>
                <a:srgbClr val="2F5496"/>
              </a:solidFill>
              <a:latin typeface="Avenir"/>
              <a:ea typeface="Avenir"/>
              <a:cs typeface="Avenir"/>
              <a:sym typeface="Aveni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0" name="Shape 30"/>
        <p:cNvGrpSpPr/>
        <p:nvPr/>
      </p:nvGrpSpPr>
      <p:grpSpPr>
        <a:xfrm>
          <a:off x="0" y="0"/>
          <a:ext cx="0" cy="0"/>
          <a:chOff x="0" y="0"/>
          <a:chExt cx="0" cy="0"/>
        </a:xfrm>
      </p:grpSpPr>
      <p:sp>
        <p:nvSpPr>
          <p:cNvPr id="31" name="Google Shape;31;p30"/>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0"/>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3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6" name="Shape 36"/>
        <p:cNvGrpSpPr/>
        <p:nvPr/>
      </p:nvGrpSpPr>
      <p:grpSpPr>
        <a:xfrm>
          <a:off x="0" y="0"/>
          <a:ext cx="0" cy="0"/>
          <a:chOff x="0" y="0"/>
          <a:chExt cx="0" cy="0"/>
        </a:xfrm>
      </p:grpSpPr>
      <p:sp>
        <p:nvSpPr>
          <p:cNvPr id="37" name="Google Shape;37;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1"/>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31"/>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3" name="Shape 43"/>
        <p:cNvGrpSpPr/>
        <p:nvPr/>
      </p:nvGrpSpPr>
      <p:grpSpPr>
        <a:xfrm>
          <a:off x="0" y="0"/>
          <a:ext cx="0" cy="0"/>
          <a:chOff x="0" y="0"/>
          <a:chExt cx="0" cy="0"/>
        </a:xfrm>
      </p:grpSpPr>
      <p:sp>
        <p:nvSpPr>
          <p:cNvPr id="44" name="Google Shape;44;p32"/>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2"/>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32"/>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2"/>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32"/>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52" name="Shape 52"/>
        <p:cNvGrpSpPr/>
        <p:nvPr/>
      </p:nvGrpSpPr>
      <p:grpSpPr>
        <a:xfrm>
          <a:off x="0" y="0"/>
          <a:ext cx="0" cy="0"/>
          <a:chOff x="0" y="0"/>
          <a:chExt cx="0" cy="0"/>
        </a:xfrm>
      </p:grpSpPr>
      <p:sp>
        <p:nvSpPr>
          <p:cNvPr id="53" name="Google Shape;53;p3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7" name="Shape 57"/>
        <p:cNvGrpSpPr/>
        <p:nvPr/>
      </p:nvGrpSpPr>
      <p:grpSpPr>
        <a:xfrm>
          <a:off x="0" y="0"/>
          <a:ext cx="0" cy="0"/>
          <a:chOff x="0" y="0"/>
          <a:chExt cx="0" cy="0"/>
        </a:xfrm>
      </p:grpSpPr>
      <p:sp>
        <p:nvSpPr>
          <p:cNvPr id="58" name="Google Shape;58;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61" name="Shape 61"/>
        <p:cNvGrpSpPr/>
        <p:nvPr/>
      </p:nvGrpSpPr>
      <p:grpSpPr>
        <a:xfrm>
          <a:off x="0" y="0"/>
          <a:ext cx="0" cy="0"/>
          <a:chOff x="0" y="0"/>
          <a:chExt cx="0" cy="0"/>
        </a:xfrm>
      </p:grpSpPr>
      <p:sp>
        <p:nvSpPr>
          <p:cNvPr id="62" name="Google Shape;62;p3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5"/>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35"/>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8" name="Shape 68"/>
        <p:cNvGrpSpPr/>
        <p:nvPr/>
      </p:nvGrpSpPr>
      <p:grpSpPr>
        <a:xfrm>
          <a:off x="0" y="0"/>
          <a:ext cx="0" cy="0"/>
          <a:chOff x="0" y="0"/>
          <a:chExt cx="0" cy="0"/>
        </a:xfrm>
      </p:grpSpPr>
      <p:sp>
        <p:nvSpPr>
          <p:cNvPr id="69" name="Google Shape;69;p3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6"/>
          <p:cNvSpPr/>
          <p:nvPr>
            <p:ph idx="2" type="pic"/>
          </p:nvPr>
        </p:nvSpPr>
        <p:spPr>
          <a:xfrm>
            <a:off x="3887391" y="987426"/>
            <a:ext cx="4629150" cy="4873625"/>
          </a:xfrm>
          <a:prstGeom prst="rect">
            <a:avLst/>
          </a:prstGeom>
          <a:noFill/>
          <a:ln>
            <a:noFill/>
          </a:ln>
        </p:spPr>
      </p:sp>
      <p:sp>
        <p:nvSpPr>
          <p:cNvPr id="71" name="Google Shape;71;p36"/>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3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it-IT"/>
              <a:t>Denoising Diffusion Probabilistic Models</a:t>
            </a:r>
            <a:endParaRPr/>
          </a:p>
        </p:txBody>
      </p:sp>
      <p:sp>
        <p:nvSpPr>
          <p:cNvPr id="92" name="Google Shape;92;p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2F5496"/>
              </a:buClr>
              <a:buSzPts val="2400"/>
              <a:buNone/>
            </a:pPr>
            <a:r>
              <a:rPr lang="it-IT">
                <a:solidFill>
                  <a:srgbClr val="2F5496"/>
                </a:solidFill>
              </a:rPr>
              <a:t>Amenta Daniele – D’Agosta Daniele</a:t>
            </a:r>
            <a:endParaRPr/>
          </a:p>
          <a:p>
            <a:pPr indent="0" lvl="0" marL="0" rtl="0" algn="ctr">
              <a:lnSpc>
                <a:spcPct val="90000"/>
              </a:lnSpc>
              <a:spcBef>
                <a:spcPts val="1000"/>
              </a:spcBef>
              <a:spcAft>
                <a:spcPts val="0"/>
              </a:spcAft>
              <a:buClr>
                <a:srgbClr val="2F5496"/>
              </a:buClr>
              <a:buSzPts val="2400"/>
              <a:buNone/>
            </a:pPr>
            <a:r>
              <a:rPr lang="it-IT">
                <a:solidFill>
                  <a:srgbClr val="2F5496"/>
                </a:solidFill>
              </a:rPr>
              <a:t>a.a. 2021-22 </a:t>
            </a:r>
            <a:endParaRPr/>
          </a:p>
        </p:txBody>
      </p:sp>
      <p:pic>
        <p:nvPicPr>
          <p:cNvPr id="93" name="Google Shape;93;p1"/>
          <p:cNvPicPr preferRelativeResize="0"/>
          <p:nvPr/>
        </p:nvPicPr>
        <p:blipFill rotWithShape="1">
          <a:blip r:embed="rId3">
            <a:alphaModFix/>
          </a:blip>
          <a:srcRect b="0" l="0" r="0" t="0"/>
          <a:stretch/>
        </p:blipFill>
        <p:spPr>
          <a:xfrm>
            <a:off x="3100388" y="5679424"/>
            <a:ext cx="2943225"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Loss function</a:t>
            </a:r>
            <a:endParaRPr/>
          </a:p>
        </p:txBody>
      </p:sp>
      <p:sp>
        <p:nvSpPr>
          <p:cNvPr id="170" name="Google Shape;170;p10"/>
          <p:cNvSpPr txBox="1"/>
          <p:nvPr>
            <p:ph idx="1" type="body"/>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it-IT" sz="2000"/>
              <a:t>The goal of the network model is to optimize the loss function defined as follows:</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it-IT" sz="2000"/>
              <a:t>In our neural network we could choose to use MAE (Mean Absolute Error) or MSE (Mean Square Error) as the loss function.</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it-IT" sz="2000"/>
              <a:t>In accordance with the choices of the authors, we made use of the MAE.</a:t>
            </a:r>
            <a:endParaRPr/>
          </a:p>
        </p:txBody>
      </p:sp>
      <p:sp>
        <p:nvSpPr>
          <p:cNvPr id="171" name="Google Shape;171;p10"/>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72" name="Google Shape;172;p10"/>
          <p:cNvPicPr preferRelativeResize="0"/>
          <p:nvPr/>
        </p:nvPicPr>
        <p:blipFill rotWithShape="1">
          <a:blip r:embed="rId3">
            <a:alphaModFix/>
          </a:blip>
          <a:srcRect b="9565" l="12005" r="8741" t="28334"/>
          <a:stretch/>
        </p:blipFill>
        <p:spPr>
          <a:xfrm>
            <a:off x="1682751" y="2044699"/>
            <a:ext cx="5778498" cy="1155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Loss function</a:t>
            </a:r>
            <a:endParaRPr/>
          </a:p>
        </p:txBody>
      </p:sp>
      <p:sp>
        <p:nvSpPr>
          <p:cNvPr id="178" name="Google Shape;178;p11"/>
          <p:cNvSpPr txBox="1"/>
          <p:nvPr>
            <p:ph idx="1" type="body"/>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it-IT" sz="2000"/>
              <a:t>Efficient training is therefore possible by optimizing random terms of </a:t>
            </a:r>
            <a:r>
              <a:rPr i="1" lang="it-IT" sz="2000"/>
              <a:t>L</a:t>
            </a:r>
            <a:r>
              <a:rPr lang="it-IT" sz="2000"/>
              <a:t> with stochastic gradient descent. Further improvements come from </a:t>
            </a:r>
            <a:r>
              <a:rPr b="1" lang="it-IT" sz="2000"/>
              <a:t>variance reduction </a:t>
            </a:r>
            <a:r>
              <a:rPr lang="it-IT" sz="2000"/>
              <a:t>by rewriting </a:t>
            </a:r>
            <a:r>
              <a:rPr i="1" lang="it-IT" sz="2000"/>
              <a:t>L </a:t>
            </a:r>
            <a:r>
              <a:rPr lang="it-IT" sz="2000"/>
              <a:t>as:</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it-IT" sz="2000"/>
              <a:t>These considerations are drawn from the material by </a:t>
            </a:r>
            <a:r>
              <a:rPr i="1" lang="it-IT" sz="2000"/>
              <a:t>Sohl-Dickstein et al</a:t>
            </a:r>
            <a:r>
              <a:rPr lang="it-IT" sz="2000"/>
              <a:t>.</a:t>
            </a:r>
            <a:endParaRPr/>
          </a:p>
        </p:txBody>
      </p:sp>
      <p:sp>
        <p:nvSpPr>
          <p:cNvPr id="179" name="Google Shape;179;p11"/>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80" name="Google Shape;180;p11"/>
          <p:cNvPicPr preferRelativeResize="0"/>
          <p:nvPr/>
        </p:nvPicPr>
        <p:blipFill rotWithShape="1">
          <a:blip r:embed="rId3">
            <a:alphaModFix/>
          </a:blip>
          <a:srcRect b="0" l="0" r="0" t="0"/>
          <a:stretch/>
        </p:blipFill>
        <p:spPr>
          <a:xfrm>
            <a:off x="531812" y="2773501"/>
            <a:ext cx="8080376" cy="7516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it-IT"/>
              <a:t>Metrics</a:t>
            </a:r>
            <a:r>
              <a:rPr lang="it-IT"/>
              <a:t>: FID</a:t>
            </a:r>
            <a:endParaRPr/>
          </a:p>
        </p:txBody>
      </p:sp>
      <p:sp>
        <p:nvSpPr>
          <p:cNvPr id="186" name="Google Shape;186;p12"/>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2"/>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it-IT" sz="2000">
                <a:solidFill>
                  <a:schemeClr val="dk1"/>
                </a:solidFill>
                <a:latin typeface="Calibri"/>
                <a:ea typeface="Calibri"/>
                <a:cs typeface="Calibri"/>
                <a:sym typeface="Calibri"/>
              </a:rPr>
              <a:t>A popular metrics to evaluate generative models is the </a:t>
            </a:r>
            <a:r>
              <a:rPr b="1" lang="it-IT" sz="2000">
                <a:solidFill>
                  <a:schemeClr val="dk1"/>
                </a:solidFill>
                <a:latin typeface="Calibri"/>
                <a:ea typeface="Calibri"/>
                <a:cs typeface="Calibri"/>
                <a:sym typeface="Calibri"/>
              </a:rPr>
              <a:t>FID</a:t>
            </a:r>
            <a:r>
              <a:rPr lang="it-IT" sz="2000">
                <a:solidFill>
                  <a:schemeClr val="dk1"/>
                </a:solidFill>
                <a:latin typeface="Calibri"/>
                <a:ea typeface="Calibri"/>
                <a:cs typeface="Calibri"/>
                <a:sym typeface="Calibri"/>
              </a:rPr>
              <a:t> </a:t>
            </a:r>
            <a:r>
              <a:rPr i="1" lang="it-IT" sz="2000">
                <a:solidFill>
                  <a:schemeClr val="dk1"/>
                </a:solidFill>
                <a:latin typeface="Calibri"/>
                <a:ea typeface="Calibri"/>
                <a:cs typeface="Calibri"/>
                <a:sym typeface="Calibri"/>
              </a:rPr>
              <a:t>(Fréchet inception distance</a:t>
            </a:r>
            <a:r>
              <a:rPr lang="it-IT" sz="2000">
                <a:solidFill>
                  <a:schemeClr val="dk1"/>
                </a:solidFill>
                <a:latin typeface="Calibri"/>
                <a:ea typeface="Calibri"/>
                <a:cs typeface="Calibri"/>
                <a:sym typeface="Calibri"/>
              </a:rPr>
              <a:t>), which evaluate the </a:t>
            </a:r>
            <a:r>
              <a:rPr b="1" i="1" lang="it-IT" sz="2000">
                <a:solidFill>
                  <a:schemeClr val="dk1"/>
                </a:solidFill>
                <a:latin typeface="Calibri"/>
                <a:ea typeface="Calibri"/>
                <a:cs typeface="Calibri"/>
                <a:sym typeface="Calibri"/>
              </a:rPr>
              <a:t>distance between the feature vectors of real images and fake images</a:t>
            </a:r>
            <a:r>
              <a:rPr i="1" lang="it-IT" sz="2000">
                <a:solidFill>
                  <a:schemeClr val="dk1"/>
                </a:solidFill>
                <a:latin typeface="Calibri"/>
                <a:ea typeface="Calibri"/>
                <a:cs typeface="Calibri"/>
                <a:sym typeface="Calibri"/>
              </a:rPr>
              <a:t>.</a:t>
            </a:r>
            <a:endParaRPr/>
          </a:p>
          <a:p>
            <a:pPr indent="0" lvl="0" marL="0" marR="0" rtl="0" algn="l">
              <a:lnSpc>
                <a:spcPct val="90000"/>
              </a:lnSpc>
              <a:spcBef>
                <a:spcPts val="1000"/>
              </a:spcBef>
              <a:spcAft>
                <a:spcPts val="0"/>
              </a:spcAft>
              <a:buClr>
                <a:schemeClr val="dk1"/>
              </a:buClr>
              <a:buSzPts val="2000"/>
              <a:buFont typeface="Arial"/>
              <a:buNone/>
            </a:pPr>
            <a:r>
              <a:t/>
            </a:r>
            <a:endParaRPr i="1"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rPr lang="it-IT" sz="2000">
                <a:solidFill>
                  <a:schemeClr val="dk1"/>
                </a:solidFill>
                <a:latin typeface="Calibri"/>
                <a:ea typeface="Calibri"/>
                <a:cs typeface="Calibri"/>
                <a:sym typeface="Calibri"/>
              </a:rPr>
              <a:t>The FID score is used to evaluate the quality of the images generated by the GAN.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it-IT"/>
              <a:t>Metrics</a:t>
            </a:r>
            <a:r>
              <a:rPr lang="it-IT"/>
              <a:t>: IS</a:t>
            </a:r>
            <a:endParaRPr/>
          </a:p>
        </p:txBody>
      </p:sp>
      <p:sp>
        <p:nvSpPr>
          <p:cNvPr id="193" name="Google Shape;193;p13"/>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3"/>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it-IT" sz="2000">
                <a:solidFill>
                  <a:schemeClr val="dk1"/>
                </a:solidFill>
                <a:latin typeface="Calibri"/>
                <a:ea typeface="Calibri"/>
                <a:cs typeface="Calibri"/>
                <a:sym typeface="Calibri"/>
              </a:rPr>
              <a:t>Another important evaluation parameter is the </a:t>
            </a:r>
            <a:r>
              <a:rPr b="1" lang="it-IT" sz="2000">
                <a:solidFill>
                  <a:schemeClr val="dk1"/>
                </a:solidFill>
                <a:latin typeface="Calibri"/>
                <a:ea typeface="Calibri"/>
                <a:cs typeface="Calibri"/>
                <a:sym typeface="Calibri"/>
              </a:rPr>
              <a:t>IS</a:t>
            </a:r>
            <a:r>
              <a:rPr lang="it-IT" sz="2000">
                <a:solidFill>
                  <a:schemeClr val="dk1"/>
                </a:solidFill>
                <a:latin typeface="Calibri"/>
                <a:ea typeface="Calibri"/>
                <a:cs typeface="Calibri"/>
                <a:sym typeface="Calibri"/>
              </a:rPr>
              <a:t> (</a:t>
            </a:r>
            <a:r>
              <a:rPr i="1" lang="it-IT" sz="2000">
                <a:solidFill>
                  <a:schemeClr val="dk1"/>
                </a:solidFill>
                <a:latin typeface="Calibri"/>
                <a:ea typeface="Calibri"/>
                <a:cs typeface="Calibri"/>
                <a:sym typeface="Calibri"/>
              </a:rPr>
              <a:t>Inception Score</a:t>
            </a:r>
            <a:r>
              <a:rPr lang="it-IT" sz="2000">
                <a:solidFill>
                  <a:schemeClr val="dk1"/>
                </a:solidFill>
                <a:latin typeface="Calibri"/>
                <a:ea typeface="Calibri"/>
                <a:cs typeface="Calibri"/>
                <a:sym typeface="Calibri"/>
              </a:rPr>
              <a:t>), obtained from a neural network pre-trained by Google that returns the degree of distinction of the elements present within an image.</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rPr lang="it-IT" sz="2000">
                <a:solidFill>
                  <a:schemeClr val="dk1"/>
                </a:solidFill>
                <a:latin typeface="Calibri"/>
                <a:ea typeface="Calibri"/>
                <a:cs typeface="Calibri"/>
                <a:sym typeface="Calibri"/>
              </a:rPr>
              <a:t>A higher score is better, because it means that your GAN can </a:t>
            </a:r>
            <a:r>
              <a:rPr b="1" i="1" lang="it-IT" sz="2000">
                <a:solidFill>
                  <a:schemeClr val="dk1"/>
                </a:solidFill>
                <a:latin typeface="Calibri"/>
                <a:ea typeface="Calibri"/>
                <a:cs typeface="Calibri"/>
                <a:sym typeface="Calibri"/>
              </a:rPr>
              <a:t>generate many different distinct images</a:t>
            </a:r>
            <a:r>
              <a:rPr lang="it-IT" sz="2000">
                <a:solidFill>
                  <a:schemeClr val="dk1"/>
                </a:solidFill>
                <a:latin typeface="Calibri"/>
                <a:ea typeface="Calibri"/>
                <a:cs typeface="Calibri"/>
                <a:sym typeface="Calibri"/>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it-IT"/>
              <a:t>Metrics</a:t>
            </a:r>
            <a:r>
              <a:rPr lang="it-IT"/>
              <a:t>: preliminary work</a:t>
            </a:r>
            <a:endParaRPr/>
          </a:p>
        </p:txBody>
      </p:sp>
      <p:sp>
        <p:nvSpPr>
          <p:cNvPr id="200" name="Google Shape;200;p14"/>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4"/>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it-IT" sz="2000">
                <a:solidFill>
                  <a:schemeClr val="dk1"/>
                </a:solidFill>
                <a:latin typeface="Calibri"/>
                <a:ea typeface="Calibri"/>
                <a:cs typeface="Calibri"/>
                <a:sym typeface="Calibri"/>
              </a:rPr>
              <a:t>The code provided by the authors of the paper implements the algorithm, but the code is not enough for the calculation of the aforementioned metrics.</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rPr lang="it-IT" sz="2000">
                <a:solidFill>
                  <a:schemeClr val="dk1"/>
                </a:solidFill>
                <a:latin typeface="Calibri"/>
                <a:ea typeface="Calibri"/>
                <a:cs typeface="Calibri"/>
                <a:sym typeface="Calibri"/>
              </a:rPr>
              <a:t>In order to calculate these metrics, we made use of </a:t>
            </a:r>
            <a:r>
              <a:rPr b="1" lang="it-IT" sz="2000">
                <a:solidFill>
                  <a:schemeClr val="dk1"/>
                </a:solidFill>
                <a:latin typeface="Calibri"/>
                <a:ea typeface="Calibri"/>
                <a:cs typeface="Calibri"/>
                <a:sym typeface="Calibri"/>
              </a:rPr>
              <a:t>code</a:t>
            </a:r>
            <a:r>
              <a:rPr lang="it-IT" sz="2000">
                <a:solidFill>
                  <a:schemeClr val="dk1"/>
                </a:solidFill>
                <a:latin typeface="Calibri"/>
                <a:ea typeface="Calibri"/>
                <a:cs typeface="Calibri"/>
                <a:sym typeface="Calibri"/>
              </a:rPr>
              <a:t> </a:t>
            </a:r>
            <a:r>
              <a:rPr b="1" lang="it-IT" sz="2000">
                <a:solidFill>
                  <a:schemeClr val="dk1"/>
                </a:solidFill>
                <a:latin typeface="Calibri"/>
                <a:ea typeface="Calibri"/>
                <a:cs typeface="Calibri"/>
                <a:sym typeface="Calibri"/>
              </a:rPr>
              <a:t>outside the provided repositories</a:t>
            </a:r>
            <a:r>
              <a:rPr lang="it-IT" sz="2000">
                <a:solidFill>
                  <a:schemeClr val="dk1"/>
                </a:solidFill>
                <a:latin typeface="Calibri"/>
                <a:ea typeface="Calibri"/>
                <a:cs typeface="Calibri"/>
                <a:sym typeface="Calibri"/>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Experimental details</a:t>
            </a:r>
            <a:endParaRPr/>
          </a:p>
        </p:txBody>
      </p:sp>
      <p:sp>
        <p:nvSpPr>
          <p:cNvPr id="207" name="Google Shape;207;p15"/>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5"/>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it-IT" sz="2000">
                <a:solidFill>
                  <a:schemeClr val="dk1"/>
                </a:solidFill>
                <a:latin typeface="Calibri"/>
                <a:ea typeface="Calibri"/>
                <a:cs typeface="Calibri"/>
                <a:sym typeface="Calibri"/>
              </a:rPr>
              <a:t>This neural network architecture follows the backbone of PixelCNN++, which is a U-Net based on Wide ResNet.</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rPr lang="it-IT" sz="2000">
                <a:solidFill>
                  <a:schemeClr val="dk1"/>
                </a:solidFill>
                <a:latin typeface="Calibri"/>
                <a:ea typeface="Calibri"/>
                <a:cs typeface="Calibri"/>
                <a:sym typeface="Calibri"/>
              </a:rPr>
              <a:t>The authors replaced the wight normalization with a group normalization to make the implementation simpler.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Dataset</a:t>
            </a:r>
            <a:endParaRPr/>
          </a:p>
        </p:txBody>
      </p:sp>
      <p:sp>
        <p:nvSpPr>
          <p:cNvPr id="214" name="Google Shape;214;p16"/>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16"/>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it-IT" sz="2000">
                <a:solidFill>
                  <a:schemeClr val="dk1"/>
                </a:solidFill>
                <a:latin typeface="Calibri"/>
                <a:ea typeface="Calibri"/>
                <a:cs typeface="Calibri"/>
                <a:sym typeface="Calibri"/>
              </a:rPr>
              <a:t>Regarding the dataset supplied in input, it consists of images scaled linearly in [-1, 1]. </a:t>
            </a:r>
            <a:endParaRPr/>
          </a:p>
        </p:txBody>
      </p:sp>
      <p:pic>
        <p:nvPicPr>
          <p:cNvPr id="216" name="Google Shape;216;p16"/>
          <p:cNvPicPr preferRelativeResize="0"/>
          <p:nvPr/>
        </p:nvPicPr>
        <p:blipFill rotWithShape="1">
          <a:blip r:embed="rId3">
            <a:alphaModFix/>
          </a:blip>
          <a:srcRect b="0" l="0" r="0" t="0"/>
          <a:stretch/>
        </p:blipFill>
        <p:spPr>
          <a:xfrm>
            <a:off x="4443737" y="2116207"/>
            <a:ext cx="4071614" cy="4084499"/>
          </a:xfrm>
          <a:prstGeom prst="rect">
            <a:avLst/>
          </a:prstGeom>
          <a:noFill/>
          <a:ln>
            <a:noFill/>
          </a:ln>
        </p:spPr>
      </p:pic>
      <p:sp>
        <p:nvSpPr>
          <p:cNvPr id="217" name="Google Shape;217;p16"/>
          <p:cNvSpPr txBox="1"/>
          <p:nvPr/>
        </p:nvSpPr>
        <p:spPr>
          <a:xfrm>
            <a:off x="628651" y="2167007"/>
            <a:ext cx="3625849" cy="2501694"/>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it-IT" sz="2000">
                <a:solidFill>
                  <a:schemeClr val="dk1"/>
                </a:solidFill>
                <a:latin typeface="Calibri"/>
                <a:ea typeface="Calibri"/>
                <a:cs typeface="Calibri"/>
                <a:sym typeface="Calibri"/>
              </a:rPr>
              <a:t>For our case, </a:t>
            </a:r>
            <a:r>
              <a:rPr b="1" lang="it-IT" sz="2000">
                <a:solidFill>
                  <a:schemeClr val="dk1"/>
                </a:solidFill>
                <a:latin typeface="Calibri"/>
                <a:ea typeface="Calibri"/>
                <a:cs typeface="Calibri"/>
                <a:sym typeface="Calibri"/>
              </a:rPr>
              <a:t>CIFAR10</a:t>
            </a:r>
            <a:r>
              <a:rPr lang="it-IT" sz="2000">
                <a:solidFill>
                  <a:schemeClr val="dk1"/>
                </a:solidFill>
                <a:latin typeface="Calibri"/>
                <a:ea typeface="Calibri"/>
                <a:cs typeface="Calibri"/>
                <a:sym typeface="Calibri"/>
              </a:rPr>
              <a:t> was used, even if the paper in question also uses </a:t>
            </a:r>
            <a:r>
              <a:rPr b="1" i="1" lang="it-IT" sz="2000">
                <a:solidFill>
                  <a:schemeClr val="dk1"/>
                </a:solidFill>
                <a:latin typeface="Calibri"/>
                <a:ea typeface="Calibri"/>
                <a:cs typeface="Calibri"/>
                <a:sym typeface="Calibri"/>
              </a:rPr>
              <a:t>LSUN</a:t>
            </a:r>
            <a:r>
              <a:rPr lang="it-IT" sz="2000">
                <a:solidFill>
                  <a:schemeClr val="dk1"/>
                </a:solidFill>
                <a:latin typeface="Calibri"/>
                <a:ea typeface="Calibri"/>
                <a:cs typeface="Calibri"/>
                <a:sym typeface="Calibri"/>
              </a:rPr>
              <a:t> and </a:t>
            </a:r>
            <a:r>
              <a:rPr b="1" i="1" lang="it-IT" sz="2000">
                <a:solidFill>
                  <a:schemeClr val="dk1"/>
                </a:solidFill>
                <a:latin typeface="Calibri"/>
                <a:ea typeface="Calibri"/>
                <a:cs typeface="Calibri"/>
                <a:sym typeface="Calibri"/>
              </a:rPr>
              <a:t>CelebA-HQ</a:t>
            </a:r>
            <a:r>
              <a:rPr lang="it-IT" sz="2000">
                <a:solidFill>
                  <a:schemeClr val="dk1"/>
                </a:solidFill>
                <a:latin typeface="Calibri"/>
                <a:ea typeface="Calibri"/>
                <a:cs typeface="Calibri"/>
                <a:sym typeface="Calibri"/>
              </a:rPr>
              <a:t> to reach the conclusions. Each input image is resized to the same size. The images all have the same resolution configurable in the model parameters, which we configured at 128x128.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Dataset</a:t>
            </a:r>
            <a:endParaRPr/>
          </a:p>
        </p:txBody>
      </p:sp>
      <p:sp>
        <p:nvSpPr>
          <p:cNvPr id="223" name="Google Shape;223;p17"/>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7"/>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it-IT" sz="2000">
                <a:solidFill>
                  <a:schemeClr val="dk1"/>
                </a:solidFill>
                <a:latin typeface="Calibri"/>
                <a:ea typeface="Calibri"/>
                <a:cs typeface="Calibri"/>
                <a:sym typeface="Calibri"/>
              </a:rPr>
              <a:t>The dataset is composed of the Trainer class which takes in the folder where the images are located and the respective image size. </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rPr lang="it-IT" sz="2000">
                <a:solidFill>
                  <a:schemeClr val="dk1"/>
                </a:solidFill>
                <a:latin typeface="Calibri"/>
                <a:ea typeface="Calibri"/>
                <a:cs typeface="Calibri"/>
                <a:sym typeface="Calibri"/>
              </a:rPr>
              <a:t>The dataset is created using a series of </a:t>
            </a:r>
            <a:r>
              <a:rPr b="1" lang="it-IT" sz="2000" u="sng">
                <a:solidFill>
                  <a:schemeClr val="dk1"/>
                </a:solidFill>
                <a:latin typeface="Calibri"/>
                <a:ea typeface="Calibri"/>
                <a:cs typeface="Calibri"/>
                <a:sym typeface="Calibri"/>
              </a:rPr>
              <a:t>preprocessing operations</a:t>
            </a:r>
            <a:r>
              <a:rPr lang="it-IT" sz="2000">
                <a:solidFill>
                  <a:schemeClr val="dk1"/>
                </a:solidFill>
                <a:latin typeface="Calibri"/>
                <a:ea typeface="Calibri"/>
                <a:cs typeface="Calibri"/>
                <a:sym typeface="Calibri"/>
              </a:rPr>
              <a:t>: </a:t>
            </a:r>
            <a:r>
              <a:rPr b="1" lang="it-IT" sz="2000">
                <a:solidFill>
                  <a:schemeClr val="dk1"/>
                </a:solidFill>
                <a:latin typeface="Calibri"/>
                <a:ea typeface="Calibri"/>
                <a:cs typeface="Calibri"/>
                <a:sym typeface="Calibri"/>
              </a:rPr>
              <a:t>random horizontal flips</a:t>
            </a:r>
            <a:r>
              <a:rPr lang="it-IT" sz="2000">
                <a:solidFill>
                  <a:schemeClr val="dk1"/>
                </a:solidFill>
                <a:latin typeface="Calibri"/>
                <a:ea typeface="Calibri"/>
                <a:cs typeface="Calibri"/>
                <a:sym typeface="Calibri"/>
              </a:rPr>
              <a:t> (</a:t>
            </a:r>
            <a:r>
              <a:rPr i="1" lang="it-IT" sz="2000">
                <a:solidFill>
                  <a:schemeClr val="dk1"/>
                </a:solidFill>
                <a:latin typeface="Calibri"/>
                <a:ea typeface="Calibri"/>
                <a:cs typeface="Calibri"/>
                <a:sym typeface="Calibri"/>
              </a:rPr>
              <a:t>which can be configured as a class parameter</a:t>
            </a:r>
            <a:r>
              <a:rPr lang="it-IT" sz="2000">
                <a:solidFill>
                  <a:schemeClr val="dk1"/>
                </a:solidFill>
                <a:latin typeface="Calibri"/>
                <a:ea typeface="Calibri"/>
                <a:cs typeface="Calibri"/>
                <a:sym typeface="Calibri"/>
              </a:rPr>
              <a:t>), </a:t>
            </a:r>
            <a:r>
              <a:rPr b="1" lang="it-IT" sz="2000">
                <a:solidFill>
                  <a:schemeClr val="dk1"/>
                </a:solidFill>
                <a:latin typeface="Calibri"/>
                <a:ea typeface="Calibri"/>
                <a:cs typeface="Calibri"/>
                <a:sym typeface="Calibri"/>
              </a:rPr>
              <a:t>rescaling</a:t>
            </a:r>
            <a:r>
              <a:rPr lang="it-IT" sz="2000">
                <a:solidFill>
                  <a:schemeClr val="dk1"/>
                </a:solidFill>
                <a:latin typeface="Calibri"/>
                <a:ea typeface="Calibri"/>
                <a:cs typeface="Calibri"/>
                <a:sym typeface="Calibri"/>
              </a:rPr>
              <a:t> and </a:t>
            </a:r>
            <a:r>
              <a:rPr b="1" lang="it-IT" sz="2000">
                <a:solidFill>
                  <a:schemeClr val="dk1"/>
                </a:solidFill>
                <a:latin typeface="Calibri"/>
                <a:ea typeface="Calibri"/>
                <a:cs typeface="Calibri"/>
                <a:sym typeface="Calibri"/>
              </a:rPr>
              <a:t>normalization</a:t>
            </a:r>
            <a:r>
              <a:rPr lang="it-IT" sz="2000">
                <a:solidFill>
                  <a:schemeClr val="dk1"/>
                </a:solidFill>
                <a:latin typeface="Calibri"/>
                <a:ea typeface="Calibri"/>
                <a:cs typeface="Calibri"/>
                <a:sym typeface="Calibri"/>
              </a:rPr>
              <a:t> in the interval [-1.1]. </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rPr lang="it-IT" sz="2000">
                <a:solidFill>
                  <a:schemeClr val="dk1"/>
                </a:solidFill>
                <a:latin typeface="Calibri"/>
                <a:ea typeface="Calibri"/>
                <a:cs typeface="Calibri"/>
                <a:sym typeface="Calibri"/>
              </a:rPr>
              <a:t>Furthermore, a data shuffle is applied, in order to avoid that the order of the information can influence the learning of the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Choice of hyperparameters</a:t>
            </a:r>
            <a:endParaRPr/>
          </a:p>
        </p:txBody>
      </p:sp>
      <p:sp>
        <p:nvSpPr>
          <p:cNvPr id="230" name="Google Shape;230;p18"/>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18"/>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rPr b="0" i="0" lang="it-IT" sz="2000" u="none" strike="noStrike">
                <a:solidFill>
                  <a:srgbClr val="000000"/>
                </a:solidFill>
                <a:latin typeface="Calibri"/>
                <a:ea typeface="Calibri"/>
                <a:cs typeface="Calibri"/>
                <a:sym typeface="Calibri"/>
              </a:rPr>
              <a:t>Apart from an initial choice of hyperparameters early on to make network size fit within memory constraints, the authors performed the majority of hyperparameter search to optimize for </a:t>
            </a:r>
            <a:r>
              <a:rPr b="1" i="0" lang="it-IT" sz="2000" u="none" strike="noStrike">
                <a:solidFill>
                  <a:srgbClr val="000000"/>
                </a:solidFill>
                <a:latin typeface="Calibri"/>
                <a:ea typeface="Calibri"/>
                <a:cs typeface="Calibri"/>
                <a:sym typeface="Calibri"/>
              </a:rPr>
              <a:t>CIFAR10</a:t>
            </a:r>
            <a:r>
              <a:rPr b="0" i="0" lang="it-IT" sz="2000" u="none" strike="noStrike">
                <a:solidFill>
                  <a:srgbClr val="000000"/>
                </a:solidFill>
                <a:latin typeface="Calibri"/>
                <a:ea typeface="Calibri"/>
                <a:cs typeface="Calibri"/>
                <a:sym typeface="Calibri"/>
              </a:rPr>
              <a:t> sample quality, then transferred the resulting settings over to the other datasets.</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rgbClr val="000000"/>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Dropout rate;</a:t>
            </a:r>
            <a:endParaRPr/>
          </a:p>
          <a:p>
            <a:pPr indent="-228600" lvl="0" marL="228600" marR="0" rtl="0" algn="l">
              <a:lnSpc>
                <a:spcPct val="90000"/>
              </a:lnSpc>
              <a:spcBef>
                <a:spcPts val="100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Random horizontal flips;</a:t>
            </a:r>
            <a:endParaRPr/>
          </a:p>
          <a:p>
            <a:pPr indent="-228600" lvl="0" marL="228600" marR="0" rtl="0" algn="l">
              <a:lnSpc>
                <a:spcPct val="90000"/>
              </a:lnSpc>
              <a:spcBef>
                <a:spcPts val="100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Optimazer;</a:t>
            </a:r>
            <a:endParaRPr/>
          </a:p>
          <a:p>
            <a:pPr indent="-228600" lvl="0" marL="228600" marR="0" rtl="0" algn="l">
              <a:lnSpc>
                <a:spcPct val="90000"/>
              </a:lnSpc>
              <a:spcBef>
                <a:spcPts val="100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Learning rate;</a:t>
            </a:r>
            <a:endParaRPr/>
          </a:p>
          <a:p>
            <a:pPr indent="-228600" lvl="0" marL="228600" marR="0" rtl="0" algn="l">
              <a:lnSpc>
                <a:spcPct val="90000"/>
              </a:lnSpc>
              <a:spcBef>
                <a:spcPts val="100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Batch size;</a:t>
            </a:r>
            <a:endParaRPr/>
          </a:p>
          <a:p>
            <a:pPr indent="-228600" lvl="0" marL="228600" marR="0" rtl="0" algn="l">
              <a:lnSpc>
                <a:spcPct val="90000"/>
              </a:lnSpc>
              <a:spcBef>
                <a:spcPts val="100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EMA (</a:t>
            </a:r>
            <a:r>
              <a:rPr i="1" lang="it-IT" sz="2000">
                <a:solidFill>
                  <a:schemeClr val="dk1"/>
                </a:solidFill>
                <a:latin typeface="Calibri"/>
                <a:ea typeface="Calibri"/>
                <a:cs typeface="Calibri"/>
                <a:sym typeface="Calibri"/>
              </a:rPr>
              <a:t>decay factor</a:t>
            </a:r>
            <a:r>
              <a:rPr lang="it-IT" sz="2000">
                <a:solidFill>
                  <a:schemeClr val="dk1"/>
                </a:solidFill>
                <a:latin typeface="Calibri"/>
                <a:ea typeface="Calibri"/>
                <a:cs typeface="Calibri"/>
                <a:sym typeface="Calibri"/>
              </a:rP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Sampling</a:t>
            </a:r>
            <a:endParaRPr/>
          </a:p>
        </p:txBody>
      </p:sp>
      <p:sp>
        <p:nvSpPr>
          <p:cNvPr id="237" name="Google Shape;237;p19"/>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9"/>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it-IT" sz="2000">
                <a:solidFill>
                  <a:schemeClr val="dk1"/>
                </a:solidFill>
                <a:latin typeface="Calibri"/>
                <a:ea typeface="Calibri"/>
                <a:cs typeface="Calibri"/>
                <a:sym typeface="Calibri"/>
              </a:rPr>
              <a:t>The model proceeds to generate </a:t>
            </a:r>
            <a:r>
              <a:rPr b="1" lang="it-IT" sz="2000">
                <a:solidFill>
                  <a:schemeClr val="dk1"/>
                </a:solidFill>
                <a:latin typeface="Calibri"/>
                <a:ea typeface="Calibri"/>
                <a:cs typeface="Calibri"/>
                <a:sym typeface="Calibri"/>
              </a:rPr>
              <a:t>new images </a:t>
            </a:r>
            <a:r>
              <a:rPr lang="it-IT" sz="2000">
                <a:solidFill>
                  <a:schemeClr val="dk1"/>
                </a:solidFill>
                <a:latin typeface="Calibri"/>
                <a:ea typeface="Calibri"/>
                <a:cs typeface="Calibri"/>
                <a:sym typeface="Calibri"/>
              </a:rPr>
              <a:t>starting from diffusion models by applying the diffusion process in reverse.</a:t>
            </a:r>
            <a:endParaRPr/>
          </a:p>
        </p:txBody>
      </p:sp>
      <p:pic>
        <p:nvPicPr>
          <p:cNvPr descr="Ajay Jain" id="239" name="Google Shape;239;p19"/>
          <p:cNvPicPr preferRelativeResize="0"/>
          <p:nvPr/>
        </p:nvPicPr>
        <p:blipFill rotWithShape="1">
          <a:blip r:embed="rId3">
            <a:alphaModFix/>
          </a:blip>
          <a:srcRect b="0" l="0" r="0" t="0"/>
          <a:stretch/>
        </p:blipFill>
        <p:spPr>
          <a:xfrm>
            <a:off x="628651" y="2439988"/>
            <a:ext cx="3465512" cy="3465512"/>
          </a:xfrm>
          <a:prstGeom prst="rect">
            <a:avLst/>
          </a:prstGeom>
          <a:noFill/>
          <a:ln>
            <a:noFill/>
          </a:ln>
        </p:spPr>
      </p:pic>
      <p:sp>
        <p:nvSpPr>
          <p:cNvPr id="240" name="Google Shape;240;p19"/>
          <p:cNvSpPr txBox="1"/>
          <p:nvPr/>
        </p:nvSpPr>
        <p:spPr>
          <a:xfrm>
            <a:off x="4381499" y="2439988"/>
            <a:ext cx="4133849" cy="34655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it-IT" sz="2000">
                <a:solidFill>
                  <a:schemeClr val="dk1"/>
                </a:solidFill>
                <a:latin typeface="Calibri"/>
                <a:ea typeface="Calibri"/>
                <a:cs typeface="Calibri"/>
                <a:sym typeface="Calibri"/>
              </a:rPr>
              <a:t>We start from T, where from the Gaussian distribution model there is only noise and then we make use of the neural network in order to completely remove it, until we arrive at the time step t = 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Diffusion Probabilistic Models</a:t>
            </a:r>
            <a:endParaRPr/>
          </a:p>
        </p:txBody>
      </p:sp>
      <p:sp>
        <p:nvSpPr>
          <p:cNvPr id="99" name="Google Shape;99;p2"/>
          <p:cNvSpPr txBox="1"/>
          <p:nvPr>
            <p:ph idx="1" type="body"/>
          </p:nvPr>
        </p:nvSpPr>
        <p:spPr>
          <a:xfrm>
            <a:off x="628650" y="1447938"/>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it-IT" sz="2000"/>
              <a:t>Diffusion probabilistic models are a class of latent variable models inspired by considerations from </a:t>
            </a:r>
            <a:r>
              <a:rPr b="1" lang="it-IT" sz="2000"/>
              <a:t>nonequilibrium thermodynamics</a:t>
            </a:r>
            <a:r>
              <a:rPr lang="it-IT" sz="2000"/>
              <a:t>.</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it-IT" sz="2000"/>
              <a:t>Diffusion models are a kind of generative models that are increasingly studied and analyzed since, compared to the </a:t>
            </a:r>
            <a:r>
              <a:rPr b="1" lang="it-IT" sz="2000"/>
              <a:t>GAN</a:t>
            </a:r>
            <a:r>
              <a:rPr lang="it-IT" sz="2000"/>
              <a:t> and </a:t>
            </a:r>
            <a:r>
              <a:rPr b="1" lang="it-IT" sz="2000"/>
              <a:t>VAE</a:t>
            </a:r>
            <a:r>
              <a:rPr lang="it-IT" sz="2000"/>
              <a:t> </a:t>
            </a:r>
            <a:r>
              <a:rPr b="1" lang="it-IT" sz="2000"/>
              <a:t>networks</a:t>
            </a:r>
            <a:r>
              <a:rPr lang="it-IT" sz="2000"/>
              <a:t>, they are </a:t>
            </a:r>
            <a:r>
              <a:rPr b="1" lang="it-IT" sz="2000"/>
              <a:t>easier to train</a:t>
            </a:r>
            <a:r>
              <a:rPr lang="it-IT" sz="2000"/>
              <a:t>.</a:t>
            </a:r>
            <a:endParaRPr sz="2000"/>
          </a:p>
        </p:txBody>
      </p:sp>
      <p:sp>
        <p:nvSpPr>
          <p:cNvPr id="100" name="Google Shape;100;p2"/>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Denoising Diffusion Probabilistic Models" id="101" name="Google Shape;101;p2"/>
          <p:cNvPicPr preferRelativeResize="0"/>
          <p:nvPr/>
        </p:nvPicPr>
        <p:blipFill rotWithShape="1">
          <a:blip r:embed="rId3">
            <a:alphaModFix/>
          </a:blip>
          <a:srcRect b="0" l="0" r="0" t="0"/>
          <a:stretch/>
        </p:blipFill>
        <p:spPr>
          <a:xfrm>
            <a:off x="1653846" y="3562350"/>
            <a:ext cx="5836307" cy="27590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Our results</a:t>
            </a:r>
            <a:endParaRPr/>
          </a:p>
        </p:txBody>
      </p:sp>
      <p:sp>
        <p:nvSpPr>
          <p:cNvPr id="246" name="Google Shape;246;p20"/>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20"/>
          <p:cNvSpPr txBox="1"/>
          <p:nvPr/>
        </p:nvSpPr>
        <p:spPr>
          <a:xfrm>
            <a:off x="4667663" y="1690689"/>
            <a:ext cx="3615360" cy="366229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Learning rate: 	1 x 10</a:t>
            </a:r>
            <a:r>
              <a:rPr baseline="30000" lang="it-IT" sz="2000">
                <a:solidFill>
                  <a:srgbClr val="000000"/>
                </a:solidFill>
                <a:latin typeface="Calibri"/>
                <a:ea typeface="Calibri"/>
                <a:cs typeface="Calibri"/>
                <a:sym typeface="Calibri"/>
              </a:rPr>
              <a:t>-4</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EMA decay: 		0.995</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Batch size:		32</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Training steps:	10.000</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Loss function:	0.0606</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FID:				13.17</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IS:				(1.38, 0.19)</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Exec. time:		6h</a:t>
            </a:r>
            <a:endParaRPr/>
          </a:p>
        </p:txBody>
      </p:sp>
      <p:pic>
        <p:nvPicPr>
          <p:cNvPr descr="Immagine che contiene arancia, colorato, diverso&#10;&#10;Descrizione generata automaticamente" id="248" name="Google Shape;248;p20"/>
          <p:cNvPicPr preferRelativeResize="0"/>
          <p:nvPr/>
        </p:nvPicPr>
        <p:blipFill rotWithShape="1">
          <a:blip r:embed="rId3">
            <a:alphaModFix/>
          </a:blip>
          <a:srcRect b="0" l="0" r="0" t="0"/>
          <a:stretch/>
        </p:blipFill>
        <p:spPr>
          <a:xfrm>
            <a:off x="628649" y="1690689"/>
            <a:ext cx="3806687" cy="38066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Our results</a:t>
            </a:r>
            <a:endParaRPr/>
          </a:p>
        </p:txBody>
      </p:sp>
      <p:sp>
        <p:nvSpPr>
          <p:cNvPr id="254" name="Google Shape;254;p21"/>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21"/>
          <p:cNvSpPr txBox="1"/>
          <p:nvPr/>
        </p:nvSpPr>
        <p:spPr>
          <a:xfrm>
            <a:off x="4667663" y="1690689"/>
            <a:ext cx="3615360" cy="366229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Learning rate: 	1 x 10</a:t>
            </a:r>
            <a:r>
              <a:rPr baseline="30000" lang="it-IT" sz="2000">
                <a:solidFill>
                  <a:srgbClr val="000000"/>
                </a:solidFill>
                <a:latin typeface="Calibri"/>
                <a:ea typeface="Calibri"/>
                <a:cs typeface="Calibri"/>
                <a:sym typeface="Calibri"/>
              </a:rPr>
              <a:t>-4</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EMA decay: 		</a:t>
            </a:r>
            <a:r>
              <a:rPr b="1" lang="it-IT" sz="2000">
                <a:solidFill>
                  <a:srgbClr val="000000"/>
                </a:solidFill>
                <a:latin typeface="Calibri"/>
                <a:ea typeface="Calibri"/>
                <a:cs typeface="Calibri"/>
                <a:sym typeface="Calibri"/>
              </a:rPr>
              <a:t>0.999</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Batch size:		32</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Training steps:	</a:t>
            </a:r>
            <a:r>
              <a:rPr b="1" lang="it-IT" sz="2000">
                <a:solidFill>
                  <a:srgbClr val="000000"/>
                </a:solidFill>
                <a:latin typeface="Calibri"/>
                <a:ea typeface="Calibri"/>
                <a:cs typeface="Calibri"/>
                <a:sym typeface="Calibri"/>
              </a:rPr>
              <a:t>14.000</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Loss function:	0.0539</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FID:				10.7</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IS:				(3.47, 0.82)</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Exec. time:		8h 50m</a:t>
            </a:r>
            <a:endParaRPr/>
          </a:p>
        </p:txBody>
      </p:sp>
      <p:pic>
        <p:nvPicPr>
          <p:cNvPr descr="Immagine che contiene esterni&#10;&#10;Descrizione generata automaticamente" id="256" name="Google Shape;256;p21"/>
          <p:cNvPicPr preferRelativeResize="0"/>
          <p:nvPr/>
        </p:nvPicPr>
        <p:blipFill rotWithShape="1">
          <a:blip r:embed="rId3">
            <a:alphaModFix/>
          </a:blip>
          <a:srcRect b="0" l="0" r="0" t="0"/>
          <a:stretch/>
        </p:blipFill>
        <p:spPr>
          <a:xfrm>
            <a:off x="628650" y="1690689"/>
            <a:ext cx="3806687" cy="3806687"/>
          </a:xfrm>
          <a:prstGeom prst="rect">
            <a:avLst/>
          </a:prstGeom>
          <a:noFill/>
          <a:ln>
            <a:noFill/>
          </a:ln>
        </p:spPr>
      </p:pic>
      <p:sp>
        <p:nvSpPr>
          <p:cNvPr id="257" name="Google Shape;257;p21"/>
          <p:cNvSpPr txBox="1"/>
          <p:nvPr/>
        </p:nvSpPr>
        <p:spPr>
          <a:xfrm>
            <a:off x="7815884" y="4089160"/>
            <a:ext cx="4671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a:t>
            </a:r>
            <a:endParaRPr/>
          </a:p>
        </p:txBody>
      </p:sp>
      <p:sp>
        <p:nvSpPr>
          <p:cNvPr id="258" name="Google Shape;258;p21"/>
          <p:cNvSpPr txBox="1"/>
          <p:nvPr/>
        </p:nvSpPr>
        <p:spPr>
          <a:xfrm>
            <a:off x="7086600" y="3715651"/>
            <a:ext cx="4770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a:t>
            </a:r>
            <a:endParaRPr/>
          </a:p>
        </p:txBody>
      </p:sp>
      <p:sp>
        <p:nvSpPr>
          <p:cNvPr id="259" name="Google Shape;259;p21"/>
          <p:cNvSpPr txBox="1"/>
          <p:nvPr/>
        </p:nvSpPr>
        <p:spPr>
          <a:xfrm>
            <a:off x="7340047" y="3267875"/>
            <a:ext cx="4472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Our results</a:t>
            </a:r>
            <a:endParaRPr/>
          </a:p>
        </p:txBody>
      </p:sp>
      <p:sp>
        <p:nvSpPr>
          <p:cNvPr id="265" name="Google Shape;265;p22"/>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22"/>
          <p:cNvSpPr txBox="1"/>
          <p:nvPr/>
        </p:nvSpPr>
        <p:spPr>
          <a:xfrm>
            <a:off x="4667663" y="1690689"/>
            <a:ext cx="3615360" cy="366229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Learning rate: 	</a:t>
            </a:r>
            <a:r>
              <a:rPr b="1" lang="it-IT" sz="2000">
                <a:solidFill>
                  <a:srgbClr val="000000"/>
                </a:solidFill>
                <a:latin typeface="Calibri"/>
                <a:ea typeface="Calibri"/>
                <a:cs typeface="Calibri"/>
                <a:sym typeface="Calibri"/>
              </a:rPr>
              <a:t>0.01</a:t>
            </a:r>
            <a:endParaRPr b="1" baseline="30000" sz="2000">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EMA decay: 		</a:t>
            </a:r>
            <a:r>
              <a:rPr b="1" lang="it-IT" sz="2000">
                <a:solidFill>
                  <a:srgbClr val="000000"/>
                </a:solidFill>
                <a:latin typeface="Calibri"/>
                <a:ea typeface="Calibri"/>
                <a:cs typeface="Calibri"/>
                <a:sym typeface="Calibri"/>
              </a:rPr>
              <a:t>0.999</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Batch size:		32</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Training steps:	10.000</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Loss function:	NAN</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FID:				7.50</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IS:				(1.00, 4.90)</a:t>
            </a:r>
            <a:endParaRPr/>
          </a:p>
          <a:p>
            <a:pPr indent="0" lvl="0" marL="0" marR="0" rtl="0" algn="l">
              <a:lnSpc>
                <a:spcPct val="90000"/>
              </a:lnSpc>
              <a:spcBef>
                <a:spcPts val="1000"/>
              </a:spcBef>
              <a:spcAft>
                <a:spcPts val="0"/>
              </a:spcAft>
              <a:buClr>
                <a:srgbClr val="000000"/>
              </a:buClr>
              <a:buSzPts val="2000"/>
              <a:buFont typeface="Arial"/>
              <a:buNone/>
            </a:pPr>
            <a:r>
              <a:rPr lang="it-IT" sz="2000">
                <a:solidFill>
                  <a:srgbClr val="000000"/>
                </a:solidFill>
                <a:latin typeface="Calibri"/>
                <a:ea typeface="Calibri"/>
                <a:cs typeface="Calibri"/>
                <a:sym typeface="Calibri"/>
              </a:rPr>
              <a:t>Exec. time:		6h 15m</a:t>
            </a:r>
            <a:endParaRPr/>
          </a:p>
        </p:txBody>
      </p:sp>
      <p:sp>
        <p:nvSpPr>
          <p:cNvPr id="267" name="Google Shape;267;p22"/>
          <p:cNvSpPr txBox="1"/>
          <p:nvPr/>
        </p:nvSpPr>
        <p:spPr>
          <a:xfrm>
            <a:off x="7086600" y="3715651"/>
            <a:ext cx="4770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a:t>
            </a:r>
            <a:endParaRPr/>
          </a:p>
        </p:txBody>
      </p:sp>
      <p:pic>
        <p:nvPicPr>
          <p:cNvPr id="268" name="Google Shape;268;p22"/>
          <p:cNvPicPr preferRelativeResize="0"/>
          <p:nvPr/>
        </p:nvPicPr>
        <p:blipFill rotWithShape="1">
          <a:blip r:embed="rId3">
            <a:alphaModFix/>
          </a:blip>
          <a:srcRect b="0" l="0" r="0" t="0"/>
          <a:stretch/>
        </p:blipFill>
        <p:spPr>
          <a:xfrm>
            <a:off x="628650" y="1671071"/>
            <a:ext cx="3826305" cy="3826305"/>
          </a:xfrm>
          <a:prstGeom prst="rect">
            <a:avLst/>
          </a:prstGeom>
          <a:noFill/>
          <a:ln>
            <a:noFill/>
          </a:ln>
        </p:spPr>
      </p:pic>
      <p:sp>
        <p:nvSpPr>
          <p:cNvPr id="269" name="Google Shape;269;p22"/>
          <p:cNvSpPr txBox="1"/>
          <p:nvPr/>
        </p:nvSpPr>
        <p:spPr>
          <a:xfrm>
            <a:off x="7086600" y="3269974"/>
            <a:ext cx="4870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a:t>
            </a:r>
            <a:endParaRPr/>
          </a:p>
        </p:txBody>
      </p:sp>
      <p:sp>
        <p:nvSpPr>
          <p:cNvPr id="270" name="Google Shape;270;p22"/>
          <p:cNvSpPr txBox="1"/>
          <p:nvPr/>
        </p:nvSpPr>
        <p:spPr>
          <a:xfrm>
            <a:off x="7805945" y="4072595"/>
            <a:ext cx="4770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Model: </a:t>
            </a:r>
            <a:r>
              <a:rPr b="1" lang="it-IT"/>
              <a:t>our doubt</a:t>
            </a:r>
            <a:endParaRPr b="1"/>
          </a:p>
        </p:txBody>
      </p:sp>
      <p:sp>
        <p:nvSpPr>
          <p:cNvPr id="276" name="Google Shape;276;p23"/>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23"/>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rPr b="0" i="0" lang="it-IT" sz="2000" u="none" strike="noStrike">
                <a:solidFill>
                  <a:srgbClr val="000000"/>
                </a:solidFill>
                <a:latin typeface="Calibri"/>
                <a:ea typeface="Calibri"/>
                <a:cs typeface="Calibri"/>
                <a:sym typeface="Calibri"/>
              </a:rPr>
              <a:t>The authors claim to </a:t>
            </a:r>
            <a:r>
              <a:rPr b="1" i="0" lang="it-IT" sz="2000" u="none" strike="noStrike">
                <a:solidFill>
                  <a:srgbClr val="000000"/>
                </a:solidFill>
                <a:latin typeface="Calibri"/>
                <a:ea typeface="Calibri"/>
                <a:cs typeface="Calibri"/>
                <a:sym typeface="Calibri"/>
              </a:rPr>
              <a:t>have achieved far better results</a:t>
            </a:r>
            <a:r>
              <a:rPr b="0" i="0" lang="it-IT" sz="2000" u="none" strike="noStrike">
                <a:solidFill>
                  <a:srgbClr val="000000"/>
                </a:solidFill>
                <a:latin typeface="Calibri"/>
                <a:ea typeface="Calibri"/>
                <a:cs typeface="Calibri"/>
                <a:sym typeface="Calibri"/>
              </a:rPr>
              <a:t>, but:</a:t>
            </a:r>
            <a:endParaRPr/>
          </a:p>
          <a:p>
            <a:pPr indent="-228600" lvl="0" marL="228600" marR="0" rtl="0" algn="l">
              <a:lnSpc>
                <a:spcPct val="90000"/>
              </a:lnSpc>
              <a:spcBef>
                <a:spcPts val="100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the algorithms used for the calculation of metrics such as FID and IS have not been provided, so it is possible that the results obtained by us are influenced by the algorithm used.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Our opinions: what worked?</a:t>
            </a:r>
            <a:endParaRPr b="1"/>
          </a:p>
        </p:txBody>
      </p:sp>
      <p:sp>
        <p:nvSpPr>
          <p:cNvPr id="283" name="Google Shape;283;p24"/>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24"/>
          <p:cNvSpPr txBox="1"/>
          <p:nvPr/>
        </p:nvSpPr>
        <p:spPr>
          <a:xfrm>
            <a:off x="628651" y="1447938"/>
            <a:ext cx="7886700" cy="4457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rPr b="0" i="0" lang="it-IT" sz="2000" u="none" strike="noStrike">
                <a:solidFill>
                  <a:srgbClr val="000000"/>
                </a:solidFill>
                <a:latin typeface="Calibri"/>
                <a:ea typeface="Calibri"/>
                <a:cs typeface="Calibri"/>
                <a:sym typeface="Calibri"/>
              </a:rPr>
              <a:t>The model presented by the authors of the paper allows the generation of </a:t>
            </a:r>
            <a:r>
              <a:rPr b="1" i="0" lang="it-IT" sz="2000" u="none" strike="noStrike">
                <a:solidFill>
                  <a:srgbClr val="000000"/>
                </a:solidFill>
                <a:latin typeface="Calibri"/>
                <a:ea typeface="Calibri"/>
                <a:cs typeface="Calibri"/>
                <a:sym typeface="Calibri"/>
              </a:rPr>
              <a:t>high-quality images</a:t>
            </a:r>
            <a:r>
              <a:rPr b="0" i="0" lang="it-IT" sz="2000" u="none" strike="noStrike">
                <a:solidFill>
                  <a:srgbClr val="000000"/>
                </a:solidFill>
                <a:latin typeface="Calibri"/>
                <a:ea typeface="Calibri"/>
                <a:cs typeface="Calibri"/>
                <a:sym typeface="Calibri"/>
              </a:rPr>
              <a:t>. </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000"/>
              <a:buFont typeface="Arial"/>
              <a:buNone/>
            </a:pPr>
            <a:r>
              <a:rPr b="0" i="0" lang="it-IT" sz="2000" u="none" strike="noStrike">
                <a:solidFill>
                  <a:srgbClr val="000000"/>
                </a:solidFill>
                <a:latin typeface="Calibri"/>
                <a:ea typeface="Calibri"/>
                <a:cs typeface="Calibri"/>
                <a:sym typeface="Calibri"/>
              </a:rPr>
              <a:t>Such diffusion models could become very useful for </a:t>
            </a:r>
            <a:r>
              <a:rPr b="0" i="1" lang="it-IT" sz="2000" u="none" strike="noStrike">
                <a:solidFill>
                  <a:srgbClr val="000000"/>
                </a:solidFill>
                <a:latin typeface="Calibri"/>
                <a:ea typeface="Calibri"/>
                <a:cs typeface="Calibri"/>
                <a:sym typeface="Calibri"/>
              </a:rPr>
              <a:t>data compression </a:t>
            </a:r>
            <a:r>
              <a:rPr b="0" i="0" lang="it-IT" sz="2000" u="none" strike="noStrike">
                <a:solidFill>
                  <a:srgbClr val="000000"/>
                </a:solidFill>
                <a:latin typeface="Calibri"/>
                <a:ea typeface="Calibri"/>
                <a:cs typeface="Calibri"/>
                <a:sym typeface="Calibri"/>
              </a:rPr>
              <a:t>processes, as the data becomes more and more high resolution. The work of the authors of this paper could also contribute to representation learning based on unlabeled data, for example for </a:t>
            </a:r>
            <a:r>
              <a:rPr b="0" i="1" lang="it-IT" sz="2000" u="none" strike="noStrike">
                <a:solidFill>
                  <a:srgbClr val="000000"/>
                </a:solidFill>
                <a:latin typeface="Calibri"/>
                <a:ea typeface="Calibri"/>
                <a:cs typeface="Calibri"/>
                <a:sym typeface="Calibri"/>
              </a:rPr>
              <a:t>image classification</a:t>
            </a:r>
            <a:r>
              <a:rPr b="0" i="0" lang="it-IT" sz="2000" u="none" strike="noStrike">
                <a:solidFill>
                  <a:srgbClr val="000000"/>
                </a:solidFill>
                <a:latin typeface="Calibri"/>
                <a:ea typeface="Calibri"/>
                <a:cs typeface="Calibri"/>
                <a:sym typeface="Calibri"/>
              </a:rPr>
              <a:t>.</a:t>
            </a:r>
            <a:endParaRPr/>
          </a:p>
        </p:txBody>
      </p:sp>
      <p:sp>
        <p:nvSpPr>
          <p:cNvPr id="285" name="Google Shape;285;p24"/>
          <p:cNvSpPr txBox="1"/>
          <p:nvPr/>
        </p:nvSpPr>
        <p:spPr>
          <a:xfrm>
            <a:off x="7339928" y="612836"/>
            <a:ext cx="960194" cy="83014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800"/>
              <a:buFont typeface="Arial"/>
              <a:buNone/>
            </a:pPr>
            <a:r>
              <a:rPr lang="it-IT" sz="4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Our opinions: what could be improved?</a:t>
            </a:r>
            <a:endParaRPr b="1"/>
          </a:p>
        </p:txBody>
      </p:sp>
      <p:sp>
        <p:nvSpPr>
          <p:cNvPr id="291" name="Google Shape;291;p25"/>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25"/>
          <p:cNvSpPr txBox="1"/>
          <p:nvPr/>
        </p:nvSpPr>
        <p:spPr>
          <a:xfrm>
            <a:off x="628651" y="1690688"/>
            <a:ext cx="7886700" cy="421481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The paper suffers from «an </a:t>
            </a:r>
            <a:r>
              <a:rPr b="1" lang="it-IT" sz="2000">
                <a:solidFill>
                  <a:schemeClr val="dk1"/>
                </a:solidFill>
                <a:latin typeface="Calibri"/>
                <a:ea typeface="Calibri"/>
                <a:cs typeface="Calibri"/>
                <a:sym typeface="Calibri"/>
              </a:rPr>
              <a:t>overload of references</a:t>
            </a:r>
            <a:r>
              <a:rPr lang="it-IT" sz="2000">
                <a:solidFill>
                  <a:schemeClr val="dk1"/>
                </a:solidFill>
                <a:latin typeface="Calibri"/>
                <a:ea typeface="Calibri"/>
                <a:cs typeface="Calibri"/>
                <a:sym typeface="Calibri"/>
              </a:rPr>
              <a:t>» that the reader needs to look into, in order to understand the key processes.</a:t>
            </a:r>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Some </a:t>
            </a:r>
            <a:r>
              <a:rPr b="1" lang="it-IT" sz="2000">
                <a:solidFill>
                  <a:schemeClr val="dk1"/>
                </a:solidFill>
                <a:latin typeface="Calibri"/>
                <a:ea typeface="Calibri"/>
                <a:cs typeface="Calibri"/>
                <a:sym typeface="Calibri"/>
              </a:rPr>
              <a:t>parameters</a:t>
            </a:r>
            <a:r>
              <a:rPr lang="it-IT" sz="2000">
                <a:solidFill>
                  <a:schemeClr val="dk1"/>
                </a:solidFill>
                <a:latin typeface="Calibri"/>
                <a:ea typeface="Calibri"/>
                <a:cs typeface="Calibri"/>
                <a:sym typeface="Calibri"/>
              </a:rPr>
              <a:t> were tested «experimentally», but the ideal values found by the authors are missing from the paper, and there is generally </a:t>
            </a:r>
            <a:r>
              <a:rPr b="1" lang="it-IT" sz="2000">
                <a:solidFill>
                  <a:schemeClr val="dk1"/>
                </a:solidFill>
                <a:latin typeface="Calibri"/>
                <a:ea typeface="Calibri"/>
                <a:cs typeface="Calibri"/>
                <a:sym typeface="Calibri"/>
              </a:rPr>
              <a:t>scarse clarity </a:t>
            </a:r>
            <a:r>
              <a:rPr lang="it-IT" sz="2000">
                <a:solidFill>
                  <a:schemeClr val="dk1"/>
                </a:solidFill>
                <a:latin typeface="Calibri"/>
                <a:ea typeface="Calibri"/>
                <a:cs typeface="Calibri"/>
                <a:sym typeface="Calibri"/>
              </a:rPr>
              <a:t>on how the tests were conducted.</a:t>
            </a:r>
            <a:br>
              <a:rPr lang="it-IT"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000"/>
              <a:buFont typeface="Arial"/>
              <a:buChar char="•"/>
            </a:pPr>
            <a:r>
              <a:rPr lang="it-IT" sz="2000">
                <a:solidFill>
                  <a:schemeClr val="dk1"/>
                </a:solidFill>
                <a:latin typeface="Calibri"/>
                <a:ea typeface="Calibri"/>
                <a:cs typeface="Calibri"/>
                <a:sym typeface="Calibri"/>
              </a:rPr>
              <a:t>The authors-provided code is missing any </a:t>
            </a:r>
            <a:r>
              <a:rPr b="1" lang="it-IT" sz="2000">
                <a:solidFill>
                  <a:schemeClr val="dk1"/>
                </a:solidFill>
                <a:latin typeface="Calibri"/>
                <a:ea typeface="Calibri"/>
                <a:cs typeface="Calibri"/>
                <a:sym typeface="Calibri"/>
              </a:rPr>
              <a:t>comment</a:t>
            </a:r>
            <a:r>
              <a:rPr lang="it-IT" sz="2000">
                <a:solidFill>
                  <a:schemeClr val="dk1"/>
                </a:solidFill>
                <a:latin typeface="Calibri"/>
                <a:ea typeface="Calibri"/>
                <a:cs typeface="Calibri"/>
                <a:sym typeface="Calibri"/>
              </a:rPr>
              <a:t>.</a:t>
            </a:r>
            <a:endParaRPr/>
          </a:p>
        </p:txBody>
      </p:sp>
      <p:sp>
        <p:nvSpPr>
          <p:cNvPr id="293" name="Google Shape;293;p25"/>
          <p:cNvSpPr txBox="1"/>
          <p:nvPr/>
        </p:nvSpPr>
        <p:spPr>
          <a:xfrm>
            <a:off x="7302500" y="607875"/>
            <a:ext cx="1212850" cy="80738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800"/>
              <a:buFont typeface="Arial"/>
              <a:buNone/>
            </a:pPr>
            <a:r>
              <a:rPr lang="it-IT" sz="4800">
                <a:solidFill>
                  <a:schemeClr val="dk1"/>
                </a:solidFill>
                <a:latin typeface="Calibri"/>
                <a:ea typeface="Calibri"/>
                <a:cs typeface="Calibri"/>
                <a:sym typeface="Calibri"/>
              </a:rPr>
              <a:t>❌</a:t>
            </a:r>
            <a:endParaRPr sz="66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8000"/>
              <a:buNone/>
            </a:pPr>
            <a:r>
              <a:t/>
            </a:r>
            <a:endParaRPr sz="8000">
              <a:solidFill>
                <a:srgbClr val="2F5496"/>
              </a:solidFill>
            </a:endParaRPr>
          </a:p>
          <a:p>
            <a:pPr indent="0" lvl="0" marL="0" rtl="0" algn="ctr">
              <a:lnSpc>
                <a:spcPct val="90000"/>
              </a:lnSpc>
              <a:spcBef>
                <a:spcPts val="1000"/>
              </a:spcBef>
              <a:spcAft>
                <a:spcPts val="0"/>
              </a:spcAft>
              <a:buClr>
                <a:srgbClr val="2F5496"/>
              </a:buClr>
              <a:buSzPts val="8000"/>
              <a:buNone/>
            </a:pPr>
            <a:r>
              <a:rPr lang="it-IT" sz="8000">
                <a:solidFill>
                  <a:srgbClr val="2F5496"/>
                </a:solidFill>
              </a:rPr>
              <a:t>Thank you!</a:t>
            </a:r>
            <a:endParaRPr/>
          </a:p>
        </p:txBody>
      </p:sp>
      <p:sp>
        <p:nvSpPr>
          <p:cNvPr id="299" name="Google Shape;299;p26"/>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The key concept</a:t>
            </a:r>
            <a:endParaRPr/>
          </a:p>
        </p:txBody>
      </p:sp>
      <p:sp>
        <p:nvSpPr>
          <p:cNvPr id="107" name="Google Shape;107;p3"/>
          <p:cNvSpPr txBox="1"/>
          <p:nvPr>
            <p:ph idx="1" type="body"/>
          </p:nvPr>
        </p:nvSpPr>
        <p:spPr>
          <a:xfrm>
            <a:off x="628650" y="1447938"/>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it-IT" sz="2000"/>
              <a:t>If we could build a learning model capable of learning the systematic </a:t>
            </a:r>
            <a:r>
              <a:rPr b="1" lang="it-IT" sz="2000"/>
              <a:t>decay</a:t>
            </a:r>
            <a:r>
              <a:rPr lang="it-IT" sz="2000"/>
              <a:t> of information due to noise, then it should be possibile to reverse the process and thus </a:t>
            </a:r>
            <a:r>
              <a:rPr b="1" lang="it-IT" sz="2000"/>
              <a:t>retrieve the information from noise</a:t>
            </a:r>
            <a:r>
              <a:rPr lang="it-IT" sz="2000"/>
              <a:t>.</a:t>
            </a:r>
            <a:endParaRPr sz="2000"/>
          </a:p>
        </p:txBody>
      </p:sp>
      <p:sp>
        <p:nvSpPr>
          <p:cNvPr id="108" name="Google Shape;108;p3"/>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The key concept</a:t>
            </a:r>
            <a:endParaRPr/>
          </a:p>
        </p:txBody>
      </p:sp>
      <p:sp>
        <p:nvSpPr>
          <p:cNvPr id="114" name="Google Shape;114;p4"/>
          <p:cNvSpPr txBox="1"/>
          <p:nvPr>
            <p:ph idx="1" type="body"/>
          </p:nvPr>
        </p:nvSpPr>
        <p:spPr>
          <a:xfrm>
            <a:off x="628650" y="1447938"/>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it-IT" sz="2000"/>
              <a:t>We can distinguish two processes:</a:t>
            </a:r>
            <a:endParaRPr/>
          </a:p>
          <a:p>
            <a:pPr indent="-228600" lvl="0" marL="228600" rtl="0" algn="l">
              <a:lnSpc>
                <a:spcPct val="90000"/>
              </a:lnSpc>
              <a:spcBef>
                <a:spcPts val="1000"/>
              </a:spcBef>
              <a:spcAft>
                <a:spcPts val="0"/>
              </a:spcAft>
              <a:buClr>
                <a:schemeClr val="dk1"/>
              </a:buClr>
              <a:buSzPts val="2000"/>
              <a:buChar char="•"/>
            </a:pPr>
            <a:r>
              <a:rPr lang="it-IT" sz="2000"/>
              <a:t>Forward process</a:t>
            </a:r>
            <a:endParaRPr/>
          </a:p>
          <a:p>
            <a:pPr indent="-228600" lvl="0" marL="228600" rtl="0" algn="l">
              <a:lnSpc>
                <a:spcPct val="90000"/>
              </a:lnSpc>
              <a:spcBef>
                <a:spcPts val="1000"/>
              </a:spcBef>
              <a:spcAft>
                <a:spcPts val="0"/>
              </a:spcAft>
              <a:buClr>
                <a:schemeClr val="dk1"/>
              </a:buClr>
              <a:buSzPts val="2000"/>
              <a:buChar char="•"/>
            </a:pPr>
            <a:r>
              <a:rPr lang="it-IT" sz="2000"/>
              <a:t>Reverse process</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it-IT" sz="2000"/>
              <a:t>The general concept is to sequentially destroy information in a series of data through a </a:t>
            </a:r>
            <a:r>
              <a:rPr b="1" lang="it-IT" sz="2000"/>
              <a:t>forward process</a:t>
            </a:r>
            <a:r>
              <a:rPr lang="it-IT" sz="2000"/>
              <a:t>. A model is then trained to reverse this dissemination process and retrieve the information (</a:t>
            </a:r>
            <a:r>
              <a:rPr b="1" lang="it-IT" sz="2000"/>
              <a:t>reverse process</a:t>
            </a:r>
            <a:r>
              <a:rPr lang="it-IT" sz="2000"/>
              <a:t>). </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it-IT" sz="2000"/>
              <a:t>This method allows models to learn and sample efficiently. The sampling process allows the generation of realistic data through the Markov chain, conditioned by white noise.</a:t>
            </a:r>
            <a:endParaRPr/>
          </a:p>
        </p:txBody>
      </p:sp>
      <p:sp>
        <p:nvSpPr>
          <p:cNvPr id="115" name="Google Shape;115;p4"/>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The key concept</a:t>
            </a:r>
            <a:endParaRPr/>
          </a:p>
        </p:txBody>
      </p:sp>
      <p:sp>
        <p:nvSpPr>
          <p:cNvPr id="121" name="Google Shape;121;p5"/>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22" name="Google Shape;122;p5"/>
          <p:cNvPicPr preferRelativeResize="0"/>
          <p:nvPr/>
        </p:nvPicPr>
        <p:blipFill rotWithShape="1">
          <a:blip r:embed="rId3">
            <a:alphaModFix/>
          </a:blip>
          <a:srcRect b="0" l="0" r="0" t="0"/>
          <a:stretch/>
        </p:blipFill>
        <p:spPr>
          <a:xfrm>
            <a:off x="3351168" y="1815720"/>
            <a:ext cx="2441664" cy="4099809"/>
          </a:xfrm>
          <a:prstGeom prst="rect">
            <a:avLst/>
          </a:prstGeom>
          <a:noFill/>
          <a:ln>
            <a:noFill/>
          </a:ln>
        </p:spPr>
      </p:pic>
      <p:sp>
        <p:nvSpPr>
          <p:cNvPr id="123" name="Google Shape;123;p5"/>
          <p:cNvSpPr/>
          <p:nvPr/>
        </p:nvSpPr>
        <p:spPr>
          <a:xfrm>
            <a:off x="2743200" y="2253379"/>
            <a:ext cx="607968" cy="2974427"/>
          </a:xfrm>
          <a:prstGeom prst="leftBracket">
            <a:avLst>
              <a:gd fmla="val 8333" name="adj"/>
            </a:avLst>
          </a:prstGeom>
          <a:noFill/>
          <a:ln cap="flat" cmpd="sng" w="381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5"/>
          <p:cNvSpPr/>
          <p:nvPr/>
        </p:nvSpPr>
        <p:spPr>
          <a:xfrm rot="10800000">
            <a:off x="5792832" y="2253379"/>
            <a:ext cx="607968" cy="2974427"/>
          </a:xfrm>
          <a:prstGeom prst="leftBracket">
            <a:avLst>
              <a:gd fmla="val 8333"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25" name="Google Shape;125;p5"/>
          <p:cNvCxnSpPr>
            <a:endCxn id="123" idx="0"/>
          </p:cNvCxnSpPr>
          <p:nvPr/>
        </p:nvCxnSpPr>
        <p:spPr>
          <a:xfrm>
            <a:off x="3047268" y="2253379"/>
            <a:ext cx="303900" cy="0"/>
          </a:xfrm>
          <a:prstGeom prst="straightConnector1">
            <a:avLst/>
          </a:prstGeom>
          <a:noFill/>
          <a:ln cap="flat" cmpd="sng" w="38100">
            <a:solidFill>
              <a:srgbClr val="92D050"/>
            </a:solidFill>
            <a:prstDash val="solid"/>
            <a:miter lim="800000"/>
            <a:headEnd len="sm" w="sm" type="none"/>
            <a:tailEnd len="med" w="med" type="triangle"/>
          </a:ln>
        </p:spPr>
      </p:cxnSp>
      <p:cxnSp>
        <p:nvCxnSpPr>
          <p:cNvPr id="126" name="Google Shape;126;p5"/>
          <p:cNvCxnSpPr/>
          <p:nvPr/>
        </p:nvCxnSpPr>
        <p:spPr>
          <a:xfrm rot="10800000">
            <a:off x="5792831" y="5227806"/>
            <a:ext cx="303984" cy="0"/>
          </a:xfrm>
          <a:prstGeom prst="straightConnector1">
            <a:avLst/>
          </a:prstGeom>
          <a:noFill/>
          <a:ln cap="flat" cmpd="sng" w="38100">
            <a:solidFill>
              <a:srgbClr val="FF0000"/>
            </a:solidFill>
            <a:prstDash val="solid"/>
            <a:miter lim="800000"/>
            <a:headEnd len="sm" w="sm" type="none"/>
            <a:tailEnd len="med" w="med" type="triangle"/>
          </a:ln>
        </p:spPr>
      </p:cxnSp>
      <p:sp>
        <p:nvSpPr>
          <p:cNvPr id="127" name="Google Shape;127;p5"/>
          <p:cNvSpPr txBox="1"/>
          <p:nvPr/>
        </p:nvSpPr>
        <p:spPr>
          <a:xfrm>
            <a:off x="237260" y="2637024"/>
            <a:ext cx="244166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000">
                <a:solidFill>
                  <a:schemeClr val="dk1"/>
                </a:solidFill>
                <a:latin typeface="Calibri"/>
                <a:ea typeface="Calibri"/>
                <a:cs typeface="Calibri"/>
                <a:sym typeface="Calibri"/>
              </a:rPr>
              <a:t>1. </a:t>
            </a:r>
            <a:r>
              <a:rPr lang="it-IT" sz="2000">
                <a:solidFill>
                  <a:schemeClr val="dk1"/>
                </a:solidFill>
                <a:latin typeface="Calibri"/>
                <a:ea typeface="Calibri"/>
                <a:cs typeface="Calibri"/>
                <a:sym typeface="Calibri"/>
              </a:rPr>
              <a:t>A timestamp is selected at random, and the appropriate amount of Gaussian noise is sampled and added to the image.</a:t>
            </a:r>
            <a:endParaRPr/>
          </a:p>
        </p:txBody>
      </p:sp>
      <p:sp>
        <p:nvSpPr>
          <p:cNvPr id="128" name="Google Shape;128;p5"/>
          <p:cNvSpPr txBox="1"/>
          <p:nvPr/>
        </p:nvSpPr>
        <p:spPr>
          <a:xfrm>
            <a:off x="6587178" y="2771096"/>
            <a:ext cx="2319561"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000">
                <a:solidFill>
                  <a:schemeClr val="dk1"/>
                </a:solidFill>
                <a:latin typeface="Calibri"/>
                <a:ea typeface="Calibri"/>
                <a:cs typeface="Calibri"/>
                <a:sym typeface="Calibri"/>
              </a:rPr>
              <a:t>2. </a:t>
            </a:r>
            <a:r>
              <a:rPr lang="it-IT" sz="2000">
                <a:solidFill>
                  <a:schemeClr val="dk1"/>
                </a:solidFill>
                <a:latin typeface="Calibri"/>
                <a:ea typeface="Calibri"/>
                <a:cs typeface="Calibri"/>
                <a:sym typeface="Calibri"/>
              </a:rPr>
              <a:t>Neural network learns denoising process, given a noisy image and the noise scheduler’s timestep.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Forward process</a:t>
            </a:r>
            <a:endParaRPr/>
          </a:p>
        </p:txBody>
      </p:sp>
      <p:sp>
        <p:nvSpPr>
          <p:cNvPr id="134" name="Google Shape;134;p6"/>
          <p:cNvSpPr txBox="1"/>
          <p:nvPr>
            <p:ph idx="1" type="body"/>
          </p:nvPr>
        </p:nvSpPr>
        <p:spPr>
          <a:xfrm>
            <a:off x="628650" y="1447938"/>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it-IT" sz="2000"/>
              <a:t>In this process the gaussian noise is introduced until the data becomes all noise.</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it-IT" sz="2000"/>
              <a:t>We can formally define the forward diffusion process as a Markov Chain and therefore, unlike an encoder in the VAEs it doesn’t require a training. Starting with the initial data point , we add Gaussian noise for T successive steps, and obtain a set of noisy samples. The prediction of probability density at time t is only dependent on the immediate predecessor at time t-1 and therefore, the conditional probability density can be computed as follows:</a:t>
            </a:r>
            <a:endParaRPr/>
          </a:p>
        </p:txBody>
      </p:sp>
      <p:sp>
        <p:nvSpPr>
          <p:cNvPr id="135" name="Google Shape;135;p6"/>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36" name="Google Shape;136;p6"/>
          <p:cNvPicPr preferRelativeResize="0"/>
          <p:nvPr/>
        </p:nvPicPr>
        <p:blipFill rotWithShape="1">
          <a:blip r:embed="rId3">
            <a:alphaModFix/>
          </a:blip>
          <a:srcRect b="0" l="0" r="0" t="0"/>
          <a:stretch/>
        </p:blipFill>
        <p:spPr>
          <a:xfrm>
            <a:off x="1583630" y="4741965"/>
            <a:ext cx="5976740" cy="10573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Reverse process</a:t>
            </a:r>
            <a:endParaRPr/>
          </a:p>
        </p:txBody>
      </p:sp>
      <p:sp>
        <p:nvSpPr>
          <p:cNvPr id="142" name="Google Shape;142;p7"/>
          <p:cNvSpPr txBox="1"/>
          <p:nvPr>
            <p:ph idx="1" type="body"/>
          </p:nvPr>
        </p:nvSpPr>
        <p:spPr>
          <a:xfrm>
            <a:off x="628650" y="1447938"/>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it-IT" sz="2000"/>
              <a:t>This process cancel noise by learning conditional probability densities using a neural network model.</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it-IT" sz="2000"/>
              <a:t>The reverse process requires the estimation of probability density at an earlier time step given the current state of the system. </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it-IT" sz="2000"/>
              <a:t>Unlike the forward process, the estimation of previous state from the current state requires the knowledge of all the previous gradients which we can’t obtain without having a learning model that can predict such estimates.</a:t>
            </a:r>
            <a:endParaRPr/>
          </a:p>
        </p:txBody>
      </p:sp>
      <p:sp>
        <p:nvSpPr>
          <p:cNvPr id="143" name="Google Shape;143;p7"/>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44" name="Google Shape;144;p7"/>
          <p:cNvPicPr preferRelativeResize="0"/>
          <p:nvPr/>
        </p:nvPicPr>
        <p:blipFill rotWithShape="1">
          <a:blip r:embed="rId3">
            <a:alphaModFix/>
          </a:blip>
          <a:srcRect b="0" l="0" r="0" t="0"/>
          <a:stretch/>
        </p:blipFill>
        <p:spPr>
          <a:xfrm>
            <a:off x="1440806" y="4725850"/>
            <a:ext cx="6262388" cy="15138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Results of the two processes</a:t>
            </a:r>
            <a:endParaRPr/>
          </a:p>
        </p:txBody>
      </p:sp>
      <p:sp>
        <p:nvSpPr>
          <p:cNvPr id="150" name="Google Shape;150;p8"/>
          <p:cNvSpPr txBox="1"/>
          <p:nvPr/>
        </p:nvSpPr>
        <p:spPr>
          <a:xfrm>
            <a:off x="790276" y="3132377"/>
            <a:ext cx="7563435" cy="44173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rPr b="1" lang="it-IT" sz="1800">
                <a:solidFill>
                  <a:schemeClr val="dk1"/>
                </a:solidFill>
                <a:latin typeface="Calibri"/>
                <a:ea typeface="Calibri"/>
                <a:cs typeface="Calibri"/>
                <a:sym typeface="Calibri"/>
              </a:rPr>
              <a:t>Figure 1</a:t>
            </a:r>
            <a:r>
              <a:rPr lang="it-IT" sz="1800">
                <a:solidFill>
                  <a:schemeClr val="dk1"/>
                </a:solidFill>
                <a:latin typeface="Calibri"/>
                <a:ea typeface="Calibri"/>
                <a:cs typeface="Calibri"/>
                <a:sym typeface="Calibri"/>
              </a:rPr>
              <a:t>: Results of a forward Diffusion process on synthetic dataset of S-Curve</a:t>
            </a:r>
            <a:endParaRPr/>
          </a:p>
        </p:txBody>
      </p:sp>
      <p:sp>
        <p:nvSpPr>
          <p:cNvPr id="151" name="Google Shape;151;p8"/>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52" name="Google Shape;152;p8"/>
          <p:cNvPicPr preferRelativeResize="0"/>
          <p:nvPr/>
        </p:nvPicPr>
        <p:blipFill rotWithShape="1">
          <a:blip r:embed="rId3">
            <a:alphaModFix/>
          </a:blip>
          <a:srcRect b="0" l="0" r="0" t="0"/>
          <a:stretch/>
        </p:blipFill>
        <p:spPr>
          <a:xfrm>
            <a:off x="366125" y="1970287"/>
            <a:ext cx="8411749" cy="1162212"/>
          </a:xfrm>
          <a:prstGeom prst="rect">
            <a:avLst/>
          </a:prstGeom>
          <a:noFill/>
          <a:ln>
            <a:noFill/>
          </a:ln>
        </p:spPr>
      </p:pic>
      <p:pic>
        <p:nvPicPr>
          <p:cNvPr id="153" name="Google Shape;153;p8"/>
          <p:cNvPicPr preferRelativeResize="0"/>
          <p:nvPr/>
        </p:nvPicPr>
        <p:blipFill rotWithShape="1">
          <a:blip r:embed="rId4">
            <a:alphaModFix/>
          </a:blip>
          <a:srcRect b="0" l="0" r="0" t="0"/>
          <a:stretch/>
        </p:blipFill>
        <p:spPr>
          <a:xfrm>
            <a:off x="399462" y="4126798"/>
            <a:ext cx="8345065" cy="1162212"/>
          </a:xfrm>
          <a:prstGeom prst="rect">
            <a:avLst/>
          </a:prstGeom>
          <a:noFill/>
          <a:ln>
            <a:noFill/>
          </a:ln>
        </p:spPr>
      </p:pic>
      <p:sp>
        <p:nvSpPr>
          <p:cNvPr id="154" name="Google Shape;154;p8"/>
          <p:cNvSpPr txBox="1"/>
          <p:nvPr/>
        </p:nvSpPr>
        <p:spPr>
          <a:xfrm>
            <a:off x="1126828" y="5301254"/>
            <a:ext cx="6890335" cy="44173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rPr b="1" lang="it-IT" sz="1800">
                <a:solidFill>
                  <a:schemeClr val="dk1"/>
                </a:solidFill>
                <a:latin typeface="Calibri"/>
                <a:ea typeface="Calibri"/>
                <a:cs typeface="Calibri"/>
                <a:sym typeface="Calibri"/>
              </a:rPr>
              <a:t>Figure 2</a:t>
            </a:r>
            <a:r>
              <a:rPr lang="it-IT" sz="1800">
                <a:solidFill>
                  <a:schemeClr val="dk1"/>
                </a:solidFill>
                <a:latin typeface="Calibri"/>
                <a:ea typeface="Calibri"/>
                <a:cs typeface="Calibri"/>
                <a:sym typeface="Calibri"/>
              </a:rPr>
              <a:t>: Results of reconstruction of data from isotropic Gaussian noise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Architecture (U-Net)</a:t>
            </a:r>
            <a:endParaRPr/>
          </a:p>
        </p:txBody>
      </p:sp>
      <p:sp>
        <p:nvSpPr>
          <p:cNvPr id="160" name="Google Shape;160;p9"/>
          <p:cNvSpPr txBox="1"/>
          <p:nvPr>
            <p:ph idx="1" type="body"/>
          </p:nvPr>
        </p:nvSpPr>
        <p:spPr>
          <a:xfrm>
            <a:off x="628650" y="1447938"/>
            <a:ext cx="7886700" cy="25327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it-IT" sz="2000"/>
              <a:t>The authors of the Denoising Diffusion Probabilistic Models have opted for a U-Net which are composed of the following paths:</a:t>
            </a:r>
            <a:endParaRPr/>
          </a:p>
          <a:p>
            <a:pPr indent="-228600" lvl="0" marL="228600" rtl="0" algn="l">
              <a:lnSpc>
                <a:spcPct val="90000"/>
              </a:lnSpc>
              <a:spcBef>
                <a:spcPts val="1000"/>
              </a:spcBef>
              <a:spcAft>
                <a:spcPts val="0"/>
              </a:spcAft>
              <a:buClr>
                <a:schemeClr val="dk1"/>
              </a:buClr>
              <a:buSzPts val="2000"/>
              <a:buChar char="•"/>
            </a:pPr>
            <a:r>
              <a:rPr b="1" lang="it-IT" sz="2000"/>
              <a:t>Downsampling path</a:t>
            </a:r>
            <a:r>
              <a:rPr lang="it-IT" sz="2000"/>
              <a:t>: the size of the images is reduced by convolution, i.e. the information is compressed;</a:t>
            </a:r>
            <a:endParaRPr/>
          </a:p>
          <a:p>
            <a:pPr indent="-228600" lvl="0" marL="228600" rtl="0" algn="l">
              <a:lnSpc>
                <a:spcPct val="90000"/>
              </a:lnSpc>
              <a:spcBef>
                <a:spcPts val="1000"/>
              </a:spcBef>
              <a:spcAft>
                <a:spcPts val="0"/>
              </a:spcAft>
              <a:buClr>
                <a:schemeClr val="dk1"/>
              </a:buClr>
              <a:buSzPts val="2000"/>
              <a:buChar char="•"/>
            </a:pPr>
            <a:r>
              <a:rPr b="1" lang="it-IT" sz="2000"/>
              <a:t>Bottleneck</a:t>
            </a:r>
            <a:r>
              <a:rPr lang="it-IT" sz="2000"/>
              <a:t>: image features are processed;</a:t>
            </a:r>
            <a:endParaRPr/>
          </a:p>
          <a:p>
            <a:pPr indent="-228600" lvl="0" marL="228600" rtl="0" algn="l">
              <a:lnSpc>
                <a:spcPct val="90000"/>
              </a:lnSpc>
              <a:spcBef>
                <a:spcPts val="1000"/>
              </a:spcBef>
              <a:spcAft>
                <a:spcPts val="0"/>
              </a:spcAft>
              <a:buClr>
                <a:schemeClr val="dk1"/>
              </a:buClr>
              <a:buSzPts val="2000"/>
              <a:buChar char="•"/>
            </a:pPr>
            <a:r>
              <a:rPr b="1" lang="it-IT" sz="2000"/>
              <a:t>Upsampling path</a:t>
            </a:r>
            <a:r>
              <a:rPr lang="it-IT" sz="2000"/>
              <a:t>: transposed convolution is applied to increase the size of the images.</a:t>
            </a:r>
            <a:endParaRPr/>
          </a:p>
        </p:txBody>
      </p:sp>
      <p:sp>
        <p:nvSpPr>
          <p:cNvPr id="161" name="Google Shape;161;p9"/>
          <p:cNvSpPr/>
          <p:nvPr/>
        </p:nvSpPr>
        <p:spPr>
          <a:xfrm>
            <a:off x="6686550" y="6626224"/>
            <a:ext cx="2266950" cy="1714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62" name="Google Shape;162;p9"/>
          <p:cNvPicPr preferRelativeResize="0"/>
          <p:nvPr/>
        </p:nvPicPr>
        <p:blipFill rotWithShape="1">
          <a:blip r:embed="rId3">
            <a:alphaModFix/>
          </a:blip>
          <a:srcRect b="0" l="0" r="0" t="0"/>
          <a:stretch/>
        </p:blipFill>
        <p:spPr>
          <a:xfrm>
            <a:off x="147382" y="4158218"/>
            <a:ext cx="2827055" cy="1810529"/>
          </a:xfrm>
          <a:prstGeom prst="rect">
            <a:avLst/>
          </a:prstGeom>
          <a:noFill/>
          <a:ln>
            <a:noFill/>
          </a:ln>
        </p:spPr>
      </p:pic>
      <p:pic>
        <p:nvPicPr>
          <p:cNvPr id="163" name="Google Shape;163;p9"/>
          <p:cNvPicPr preferRelativeResize="0"/>
          <p:nvPr/>
        </p:nvPicPr>
        <p:blipFill rotWithShape="1">
          <a:blip r:embed="rId4">
            <a:alphaModFix/>
          </a:blip>
          <a:srcRect b="0" l="0" r="0" t="0"/>
          <a:stretch/>
        </p:blipFill>
        <p:spPr>
          <a:xfrm>
            <a:off x="3093669" y="4214754"/>
            <a:ext cx="2547742" cy="1735419"/>
          </a:xfrm>
          <a:prstGeom prst="rect">
            <a:avLst/>
          </a:prstGeom>
          <a:noFill/>
          <a:ln>
            <a:noFill/>
          </a:ln>
        </p:spPr>
      </p:pic>
      <p:pic>
        <p:nvPicPr>
          <p:cNvPr id="164" name="Google Shape;164;p9"/>
          <p:cNvPicPr preferRelativeResize="0"/>
          <p:nvPr/>
        </p:nvPicPr>
        <p:blipFill rotWithShape="1">
          <a:blip r:embed="rId5">
            <a:alphaModFix/>
          </a:blip>
          <a:srcRect b="0" l="0" r="0" t="0"/>
          <a:stretch/>
        </p:blipFill>
        <p:spPr>
          <a:xfrm>
            <a:off x="5776575" y="4233328"/>
            <a:ext cx="2738775" cy="17354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Tema di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2018-03-08T11:44:45Z</dcterms:created>
  <dc:creator>Daniela Giordano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0x0101000D22DB6D8B017B4A8FB5FA557FD398F3</vt:lpwstr>
  </property>
</Properties>
</file>